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Average" panose="020B0604020202020204" charset="0"/>
      <p:regular r:id="rId22"/>
    </p:embeddedFont>
    <p:embeddedFont>
      <p:font typeface="Oswald" panose="00000500000000000000" pitchFamily="2"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02" y="4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7fc7a5c1be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7fc7a5c1be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7fc7a5c1be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7fc7a5c1be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7fc7a5c1be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7fc7a5c1be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7fc7a5c1be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7fc7a5c1b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7fc7a5c1be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7fc7a5c1be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7fc7a5c1be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7fc7a5c1be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7fc7a5c1be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7fc7a5c1be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7fc7a5c1be_0_1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7fc7a5c1b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fc7a5c1be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7fc7a5c1be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fc7a5c1be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7fc7a5c1be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7fc7a5c1be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7fc7a5c1b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7fc7a5c1be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7fc7a5c1b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7fc7a5c1be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7fc7a5c1be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7fc7a5c1be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7fc7a5c1be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fc7a5c1be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7fc7a5c1be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7fc7a5c1be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7fc7a5c1be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7fc7a5c1be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7fc7a5c1be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7fc7a5c1b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7fc7a5c1b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2" name="Google Shape;52;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3" name="Google Shape;53;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42684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7911200" y="327425"/>
            <a:ext cx="760500" cy="690300"/>
          </a:xfrm>
          <a:prstGeom prst="rect">
            <a:avLst/>
          </a:prstGeom>
        </p:spPr>
        <p:txBody>
          <a:bodyPr spcFirstLastPara="1" wrap="square" lIns="91425" tIns="91425" rIns="91425" bIns="91425" anchor="ctr" anchorCtr="0">
            <a:noAutofit/>
          </a:bodyPr>
          <a:lstStyle>
            <a:lvl1pPr lvl="0" algn="ctr">
              <a:buNone/>
              <a:defRPr sz="3000"/>
            </a:lvl1pPr>
            <a:lvl2pPr lvl="1" algn="ctr">
              <a:buNone/>
              <a:defRPr sz="3000"/>
            </a:lvl2pPr>
            <a:lvl3pPr lvl="2" algn="ctr">
              <a:buNone/>
              <a:defRPr sz="3000"/>
            </a:lvl3pPr>
            <a:lvl4pPr lvl="3" algn="ctr">
              <a:buNone/>
              <a:defRPr sz="3000"/>
            </a:lvl4pPr>
            <a:lvl5pPr lvl="4" algn="ctr">
              <a:buNone/>
              <a:defRPr sz="3000"/>
            </a:lvl5pPr>
            <a:lvl6pPr lvl="5" algn="ctr">
              <a:buNone/>
              <a:defRPr sz="3000"/>
            </a:lvl6pPr>
            <a:lvl7pPr lvl="6" algn="ctr">
              <a:buNone/>
              <a:defRPr sz="3000"/>
            </a:lvl7pPr>
            <a:lvl8pPr lvl="7" algn="ctr">
              <a:buNone/>
              <a:defRPr sz="3000"/>
            </a:lvl8pPr>
            <a:lvl9pPr lvl="8" algn="ctr">
              <a:buNone/>
              <a:defRPr sz="3000"/>
            </a:lvl9pPr>
          </a:lstStyle>
          <a:p>
            <a:pPr marL="0" lvl="0" indent="0" algn="ctr" rtl="0">
              <a:spcBef>
                <a:spcPts val="0"/>
              </a:spcBef>
              <a:spcAft>
                <a:spcPts val="0"/>
              </a:spcAft>
              <a:buNone/>
            </a:pPr>
            <a:r>
              <a:rPr lang="en"/>
              <a:t>#</a:t>
            </a:r>
            <a:endParaRPr/>
          </a:p>
        </p:txBody>
      </p:sp>
      <p:sp>
        <p:nvSpPr>
          <p:cNvPr id="24" name="Google Shape;24;p4"/>
          <p:cNvSpPr txBox="1"/>
          <p:nvPr/>
        </p:nvSpPr>
        <p:spPr>
          <a:xfrm>
            <a:off x="8956225" y="4857750"/>
            <a:ext cx="914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accent3"/>
              </a:solidFill>
              <a:latin typeface="Average"/>
              <a:ea typeface="Average"/>
              <a:cs typeface="Average"/>
              <a:sym typeface="Averag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Google Shape;35;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9" name="Google Shape;39;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3" name="Google Shape;43;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4" name="Google Shape;44;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5" name="Google Shape;45;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6" name="Google Shape;46;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9" name="Google Shape;49;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steu.edu/academics/mahoney-library/research/searches.htm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steu.edu/academics/mahoney-library/research/analyzing-sources.htm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steu.edu/academics/mahoney-library/index.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steu.edu/academics/mahoney-library/research/searches.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Step-by-Step Guide to Research</a:t>
            </a:r>
            <a:endParaRPr/>
          </a:p>
        </p:txBody>
      </p:sp>
      <p:sp>
        <p:nvSpPr>
          <p:cNvPr id="61" name="Google Shape;61;p1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r>
              <a:rPr lang="en"/>
              <a:t>By Jessica Cowden for Mahoney Library</a:t>
            </a:r>
            <a:endParaRPr/>
          </a:p>
          <a:p>
            <a:pPr marL="0" lvl="0" indent="0" algn="ctr" rtl="0">
              <a:spcBef>
                <a:spcPts val="0"/>
              </a:spcBef>
              <a:spcAft>
                <a:spcPts val="0"/>
              </a:spcAft>
              <a:buNone/>
            </a:pPr>
            <a:r>
              <a:rPr lang="en"/>
              <a:t>9/16/2025</a:t>
            </a:r>
            <a:endParaRPr/>
          </a:p>
          <a:p>
            <a:pPr marL="0" lvl="0" indent="0" algn="ctr" rtl="0">
              <a:spcBef>
                <a:spcPts val="0"/>
              </a:spcBef>
              <a:spcAft>
                <a:spcPts val="0"/>
              </a:spcAft>
              <a:buNone/>
            </a:pPr>
            <a:r>
              <a:rPr lang="en"/>
              <a:t>This work is openly licensed via </a:t>
            </a:r>
            <a:r>
              <a:rPr lang="en" u="sng">
                <a:solidFill>
                  <a:schemeClr val="hlink"/>
                </a:solidFill>
                <a:hlinkClick r:id="rId3"/>
              </a:rPr>
              <a:t>CC BY-NC 4.0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Apply filters</a:t>
            </a:r>
            <a:endParaRPr/>
          </a:p>
        </p:txBody>
      </p:sp>
      <p:sp>
        <p:nvSpPr>
          <p:cNvPr id="138" name="Google Shape;138;p22"/>
          <p:cNvSpPr txBox="1">
            <a:spLocks noGrp="1"/>
          </p:cNvSpPr>
          <p:nvPr>
            <p:ph type="body" idx="1"/>
          </p:nvPr>
        </p:nvSpPr>
        <p:spPr>
          <a:xfrm>
            <a:off x="343175" y="1152475"/>
            <a:ext cx="48474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480,000 results is way too many for us to look through, and many of them will be irrelevant</a:t>
            </a:r>
            <a:endParaRPr dirty="0"/>
          </a:p>
          <a:p>
            <a:pPr marL="457200" lvl="0" indent="-342900" algn="l" rtl="0">
              <a:spcBef>
                <a:spcPts val="0"/>
              </a:spcBef>
              <a:spcAft>
                <a:spcPts val="0"/>
              </a:spcAft>
              <a:buSzPts val="1800"/>
              <a:buChar char="●"/>
            </a:pPr>
            <a:r>
              <a:rPr lang="en" dirty="0"/>
              <a:t>So, we will apply filters to weed some out. You can do this using a sidebar, a “modify search” button, or an “advanced search” button</a:t>
            </a:r>
            <a:endParaRPr dirty="0"/>
          </a:p>
          <a:p>
            <a:pPr marL="457200" lvl="0" indent="-342900" algn="l" rtl="0">
              <a:spcBef>
                <a:spcPts val="0"/>
              </a:spcBef>
              <a:spcAft>
                <a:spcPts val="0"/>
              </a:spcAft>
              <a:buSzPts val="1800"/>
              <a:buChar char="●"/>
            </a:pPr>
            <a:r>
              <a:rPr lang="en" dirty="0"/>
              <a:t>If using a sidebar, each option may have a number next to it - this tells you many results there will be if you apply that filter</a:t>
            </a:r>
            <a:endParaRPr dirty="0"/>
          </a:p>
        </p:txBody>
      </p:sp>
      <p:sp>
        <p:nvSpPr>
          <p:cNvPr id="139" name="Google Shape;139;p22"/>
          <p:cNvSpPr txBox="1">
            <a:spLocks noGrp="1"/>
          </p:cNvSpPr>
          <p:nvPr>
            <p:ph type="sldNum" idx="12"/>
          </p:nvPr>
        </p:nvSpPr>
        <p:spPr>
          <a:xfrm>
            <a:off x="7911200" y="327425"/>
            <a:ext cx="760500" cy="69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8</a:t>
            </a:r>
            <a:endParaRPr/>
          </a:p>
        </p:txBody>
      </p:sp>
      <p:pic>
        <p:nvPicPr>
          <p:cNvPr id="140" name="Google Shape;140;p22" descr="In the filter sidebar, I have restricted the document type to article, the source type to scholarly journal, and the location to United States. I have also limited it to only results that are available full-text"/>
          <p:cNvPicPr preferRelativeResize="0"/>
          <p:nvPr/>
        </p:nvPicPr>
        <p:blipFill>
          <a:blip r:embed="rId3">
            <a:alphaModFix/>
          </a:blip>
          <a:stretch>
            <a:fillRect/>
          </a:stretch>
        </p:blipFill>
        <p:spPr>
          <a:xfrm>
            <a:off x="6505624" y="327425"/>
            <a:ext cx="1510275" cy="4663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Advanced search screen with filters</a:t>
            </a:r>
            <a:endParaRPr/>
          </a:p>
        </p:txBody>
      </p:sp>
      <p:sp>
        <p:nvSpPr>
          <p:cNvPr id="146" name="Google Shape;146;p23"/>
          <p:cNvSpPr txBox="1">
            <a:spLocks noGrp="1"/>
          </p:cNvSpPr>
          <p:nvPr>
            <p:ph type="sldNum" idx="12"/>
          </p:nvPr>
        </p:nvSpPr>
        <p:spPr>
          <a:xfrm>
            <a:off x="7911200" y="327425"/>
            <a:ext cx="760500" cy="69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8a</a:t>
            </a:r>
            <a:endParaRPr/>
          </a:p>
        </p:txBody>
      </p:sp>
      <p:pic>
        <p:nvPicPr>
          <p:cNvPr id="147" name="Google Shape;147;p23" descr="The advanced search screen for ProQuest. The first search text box has accessibility OR disability, and the second search text box has public. The boolean operator connecting these keywords is AND. I have also applied filters that limit results to full text only, source type equals scholarly journals, document type equals article, language equals English, and the publication date is anytime after 2020. "/>
          <p:cNvPicPr preferRelativeResize="0"/>
          <p:nvPr/>
        </p:nvPicPr>
        <p:blipFill>
          <a:blip r:embed="rId3">
            <a:alphaModFix/>
          </a:blip>
          <a:stretch>
            <a:fillRect/>
          </a:stretch>
        </p:blipFill>
        <p:spPr>
          <a:xfrm>
            <a:off x="1001788" y="1017725"/>
            <a:ext cx="7140416" cy="3820975"/>
          </a:xfrm>
          <a:prstGeom prst="rect">
            <a:avLst/>
          </a:prstGeom>
          <a:noFill/>
          <a:ln>
            <a:noFill/>
          </a:ln>
        </p:spPr>
      </p:pic>
      <p:sp>
        <p:nvSpPr>
          <p:cNvPr id="148" name="Google Shape;148;p23">
            <a:extLst>
              <a:ext uri="{C183D7F6-B498-43B3-948B-1728B52AA6E4}">
                <adec:decorative xmlns:adec="http://schemas.microsoft.com/office/drawing/2017/decorative" val="1"/>
              </a:ext>
            </a:extLst>
          </p:cNvPr>
          <p:cNvSpPr/>
          <p:nvPr/>
        </p:nvSpPr>
        <p:spPr>
          <a:xfrm>
            <a:off x="1001800" y="2031700"/>
            <a:ext cx="872400" cy="279900"/>
          </a:xfrm>
          <a:prstGeom prst="ellipse">
            <a:avLst/>
          </a:prstGeom>
          <a:noFill/>
          <a:ln w="31250" cap="flat" cmpd="sng">
            <a:solidFill>
              <a:srgbClr val="FF0000"/>
            </a:solidFill>
            <a:prstDash val="solid"/>
            <a:round/>
            <a:headEnd type="none" w="sm" len="sm"/>
            <a:tailEnd type="none" w="sm" len="sm"/>
          </a:ln>
        </p:spPr>
        <p:txBody>
          <a:bodyPr spcFirstLastPara="1" wrap="square" lIns="74975" tIns="74975" rIns="74975" bIns="74975" anchor="ctr" anchorCtr="0">
            <a:noAutofit/>
          </a:bodyPr>
          <a:lstStyle/>
          <a:p>
            <a:pPr marL="0" lvl="0" indent="0" algn="ctr" rtl="0">
              <a:spcBef>
                <a:spcPts val="0"/>
              </a:spcBef>
              <a:spcAft>
                <a:spcPts val="0"/>
              </a:spcAft>
              <a:buNone/>
            </a:pPr>
            <a:endParaRPr sz="1148">
              <a:latin typeface="Average"/>
              <a:ea typeface="Average"/>
              <a:cs typeface="Average"/>
              <a:sym typeface="Average"/>
            </a:endParaRPr>
          </a:p>
        </p:txBody>
      </p:sp>
      <p:sp>
        <p:nvSpPr>
          <p:cNvPr id="149" name="Google Shape;149;p23">
            <a:extLst>
              <a:ext uri="{C183D7F6-B498-43B3-948B-1728B52AA6E4}">
                <adec:decorative xmlns:adec="http://schemas.microsoft.com/office/drawing/2017/decorative" val="1"/>
              </a:ext>
            </a:extLst>
          </p:cNvPr>
          <p:cNvSpPr/>
          <p:nvPr/>
        </p:nvSpPr>
        <p:spPr>
          <a:xfrm>
            <a:off x="2552836" y="2663840"/>
            <a:ext cx="747900" cy="279900"/>
          </a:xfrm>
          <a:prstGeom prst="ellipse">
            <a:avLst/>
          </a:prstGeom>
          <a:noFill/>
          <a:ln w="31250" cap="flat" cmpd="sng">
            <a:solidFill>
              <a:srgbClr val="FF0000"/>
            </a:solidFill>
            <a:prstDash val="solid"/>
            <a:round/>
            <a:headEnd type="none" w="sm" len="sm"/>
            <a:tailEnd type="none" w="sm" len="sm"/>
          </a:ln>
        </p:spPr>
        <p:txBody>
          <a:bodyPr spcFirstLastPara="1" wrap="square" lIns="74975" tIns="74975" rIns="74975" bIns="74975" anchor="ctr" anchorCtr="0">
            <a:noAutofit/>
          </a:bodyPr>
          <a:lstStyle/>
          <a:p>
            <a:pPr marL="0" lvl="0" indent="0" algn="ctr" rtl="0">
              <a:spcBef>
                <a:spcPts val="0"/>
              </a:spcBef>
              <a:spcAft>
                <a:spcPts val="0"/>
              </a:spcAft>
              <a:buNone/>
            </a:pPr>
            <a:endParaRPr sz="1148">
              <a:latin typeface="Average"/>
              <a:ea typeface="Average"/>
              <a:cs typeface="Average"/>
              <a:sym typeface="Average"/>
            </a:endParaRPr>
          </a:p>
        </p:txBody>
      </p:sp>
      <p:sp>
        <p:nvSpPr>
          <p:cNvPr id="150" name="Google Shape;150;p23">
            <a:extLst>
              <a:ext uri="{C183D7F6-B498-43B3-948B-1728B52AA6E4}">
                <adec:decorative xmlns:adec="http://schemas.microsoft.com/office/drawing/2017/decorative" val="1"/>
              </a:ext>
            </a:extLst>
          </p:cNvPr>
          <p:cNvSpPr/>
          <p:nvPr/>
        </p:nvSpPr>
        <p:spPr>
          <a:xfrm>
            <a:off x="1092975" y="3995250"/>
            <a:ext cx="999000" cy="217800"/>
          </a:xfrm>
          <a:prstGeom prst="ellipse">
            <a:avLst/>
          </a:prstGeom>
          <a:noFill/>
          <a:ln w="31250" cap="flat" cmpd="sng">
            <a:solidFill>
              <a:srgbClr val="FF0000"/>
            </a:solidFill>
            <a:prstDash val="solid"/>
            <a:round/>
            <a:headEnd type="none" w="sm" len="sm"/>
            <a:tailEnd type="none" w="sm" len="sm"/>
          </a:ln>
        </p:spPr>
        <p:txBody>
          <a:bodyPr spcFirstLastPara="1" wrap="square" lIns="74975" tIns="74975" rIns="74975" bIns="74975" anchor="ctr" anchorCtr="0">
            <a:noAutofit/>
          </a:bodyPr>
          <a:lstStyle/>
          <a:p>
            <a:pPr marL="0" lvl="0" indent="0" algn="ctr" rtl="0">
              <a:spcBef>
                <a:spcPts val="0"/>
              </a:spcBef>
              <a:spcAft>
                <a:spcPts val="0"/>
              </a:spcAft>
              <a:buNone/>
            </a:pPr>
            <a:endParaRPr sz="1148">
              <a:latin typeface="Average"/>
              <a:ea typeface="Average"/>
              <a:cs typeface="Average"/>
              <a:sym typeface="Average"/>
            </a:endParaRPr>
          </a:p>
        </p:txBody>
      </p:sp>
      <p:sp>
        <p:nvSpPr>
          <p:cNvPr id="151" name="Google Shape;151;p23">
            <a:extLst>
              <a:ext uri="{C183D7F6-B498-43B3-948B-1728B52AA6E4}">
                <adec:decorative xmlns:adec="http://schemas.microsoft.com/office/drawing/2017/decorative" val="1"/>
              </a:ext>
            </a:extLst>
          </p:cNvPr>
          <p:cNvSpPr/>
          <p:nvPr/>
        </p:nvSpPr>
        <p:spPr>
          <a:xfrm>
            <a:off x="3463200" y="4234025"/>
            <a:ext cx="531900" cy="217800"/>
          </a:xfrm>
          <a:prstGeom prst="ellipse">
            <a:avLst/>
          </a:prstGeom>
          <a:noFill/>
          <a:ln w="31250" cap="flat" cmpd="sng">
            <a:solidFill>
              <a:srgbClr val="FF0000"/>
            </a:solidFill>
            <a:prstDash val="solid"/>
            <a:round/>
            <a:headEnd type="none" w="sm" len="sm"/>
            <a:tailEnd type="none" w="sm" len="sm"/>
          </a:ln>
        </p:spPr>
        <p:txBody>
          <a:bodyPr spcFirstLastPara="1" wrap="square" lIns="74975" tIns="74975" rIns="74975" bIns="74975" anchor="ctr" anchorCtr="0">
            <a:noAutofit/>
          </a:bodyPr>
          <a:lstStyle/>
          <a:p>
            <a:pPr marL="0" lvl="0" indent="0" algn="ctr" rtl="0">
              <a:spcBef>
                <a:spcPts val="0"/>
              </a:spcBef>
              <a:spcAft>
                <a:spcPts val="0"/>
              </a:spcAft>
              <a:buNone/>
            </a:pPr>
            <a:endParaRPr sz="1148">
              <a:latin typeface="Average"/>
              <a:ea typeface="Average"/>
              <a:cs typeface="Average"/>
              <a:sym typeface="Average"/>
            </a:endParaRPr>
          </a:p>
        </p:txBody>
      </p:sp>
      <p:sp>
        <p:nvSpPr>
          <p:cNvPr id="152" name="Google Shape;152;p23">
            <a:extLst>
              <a:ext uri="{C183D7F6-B498-43B3-948B-1728B52AA6E4}">
                <adec:decorative xmlns:adec="http://schemas.microsoft.com/office/drawing/2017/decorative" val="1"/>
              </a:ext>
            </a:extLst>
          </p:cNvPr>
          <p:cNvSpPr/>
          <p:nvPr/>
        </p:nvSpPr>
        <p:spPr>
          <a:xfrm>
            <a:off x="5804125" y="4026300"/>
            <a:ext cx="604200" cy="217800"/>
          </a:xfrm>
          <a:prstGeom prst="ellipse">
            <a:avLst/>
          </a:prstGeom>
          <a:noFill/>
          <a:ln w="31250" cap="flat" cmpd="sng">
            <a:solidFill>
              <a:srgbClr val="FF0000"/>
            </a:solidFill>
            <a:prstDash val="solid"/>
            <a:round/>
            <a:headEnd type="none" w="sm" len="sm"/>
            <a:tailEnd type="none" w="sm" len="sm"/>
          </a:ln>
        </p:spPr>
        <p:txBody>
          <a:bodyPr spcFirstLastPara="1" wrap="square" lIns="74975" tIns="74975" rIns="74975" bIns="74975" anchor="ctr" anchorCtr="0">
            <a:noAutofit/>
          </a:bodyPr>
          <a:lstStyle/>
          <a:p>
            <a:pPr marL="0" lvl="0" indent="0" algn="ctr" rtl="0">
              <a:spcBef>
                <a:spcPts val="0"/>
              </a:spcBef>
              <a:spcAft>
                <a:spcPts val="0"/>
              </a:spcAft>
              <a:buNone/>
            </a:pPr>
            <a:endParaRPr sz="1148">
              <a:latin typeface="Average"/>
              <a:ea typeface="Average"/>
              <a:cs typeface="Average"/>
              <a:sym typeface="Averag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View results</a:t>
            </a:r>
            <a:endParaRPr/>
          </a:p>
        </p:txBody>
      </p:sp>
      <p:sp>
        <p:nvSpPr>
          <p:cNvPr id="158" name="Google Shape;158;p24"/>
          <p:cNvSpPr txBox="1">
            <a:spLocks noGrp="1"/>
          </p:cNvSpPr>
          <p:nvPr>
            <p:ph type="body" idx="1"/>
          </p:nvPr>
        </p:nvSpPr>
        <p:spPr>
          <a:xfrm>
            <a:off x="311700" y="1152475"/>
            <a:ext cx="42684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In this example, I have limited results to full text only, and applied filters so that only English articles from the United States published in scholarly journals since 2020 will appear</a:t>
            </a:r>
            <a:endParaRPr/>
          </a:p>
          <a:p>
            <a:pPr marL="457200" lvl="0" indent="-342900" algn="l" rtl="0">
              <a:spcBef>
                <a:spcPts val="0"/>
              </a:spcBef>
              <a:spcAft>
                <a:spcPts val="0"/>
              </a:spcAft>
              <a:buSzPts val="1800"/>
              <a:buChar char="●"/>
            </a:pPr>
            <a:r>
              <a:rPr lang="en"/>
              <a:t>Now, I only have 9,094 potential sources</a:t>
            </a:r>
            <a:endParaRPr/>
          </a:p>
        </p:txBody>
      </p:sp>
      <p:sp>
        <p:nvSpPr>
          <p:cNvPr id="159" name="Google Shape;159;p24"/>
          <p:cNvSpPr txBox="1">
            <a:spLocks noGrp="1"/>
          </p:cNvSpPr>
          <p:nvPr>
            <p:ph type="sldNum" idx="12"/>
          </p:nvPr>
        </p:nvSpPr>
        <p:spPr>
          <a:xfrm>
            <a:off x="7911200" y="327425"/>
            <a:ext cx="760500" cy="69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9</a:t>
            </a:r>
            <a:endParaRPr/>
          </a:p>
        </p:txBody>
      </p:sp>
      <p:pic>
        <p:nvPicPr>
          <p:cNvPr id="160" name="Google Shape;160;p24" descr="Another screenshot of the search results page, with the search string (accessibility OR disability) AND public. The applied filters appear at the top of the sidebar"/>
          <p:cNvPicPr preferRelativeResize="0"/>
          <p:nvPr/>
        </p:nvPicPr>
        <p:blipFill>
          <a:blip r:embed="rId3">
            <a:alphaModFix/>
          </a:blip>
          <a:stretch>
            <a:fillRect/>
          </a:stretch>
        </p:blipFill>
        <p:spPr>
          <a:xfrm>
            <a:off x="5105238" y="1017725"/>
            <a:ext cx="3566462" cy="3551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Refine your search</a:t>
            </a:r>
            <a:endParaRPr/>
          </a:p>
        </p:txBody>
      </p:sp>
      <p:sp>
        <p:nvSpPr>
          <p:cNvPr id="166" name="Google Shape;166;p25"/>
          <p:cNvSpPr txBox="1">
            <a:spLocks noGrp="1"/>
          </p:cNvSpPr>
          <p:nvPr>
            <p:ph type="body" idx="1"/>
          </p:nvPr>
        </p:nvSpPr>
        <p:spPr>
          <a:xfrm>
            <a:off x="311700" y="1152475"/>
            <a:ext cx="83601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After browsing the first two pages of results, it seems this search isn’t getting me exactly what I want. Let’s change our search to say public spaces instead of just public</a:t>
            </a:r>
            <a:endParaRPr/>
          </a:p>
        </p:txBody>
      </p:sp>
      <p:sp>
        <p:nvSpPr>
          <p:cNvPr id="167" name="Google Shape;167;p25"/>
          <p:cNvSpPr txBox="1">
            <a:spLocks noGrp="1"/>
          </p:cNvSpPr>
          <p:nvPr>
            <p:ph type="sldNum" idx="12"/>
          </p:nvPr>
        </p:nvSpPr>
        <p:spPr>
          <a:xfrm>
            <a:off x="7911200" y="327425"/>
            <a:ext cx="760500" cy="69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10</a:t>
            </a:r>
            <a:endParaRPr/>
          </a:p>
        </p:txBody>
      </p:sp>
      <p:pic>
        <p:nvPicPr>
          <p:cNvPr id="168" name="Google Shape;168;p25" descr="Shows that the search string has changed to (accessibility OR disability) AND public spaces. The filters have stayed the same as the previous slide, and I now have 3,837 results" title="aa.png"/>
          <p:cNvPicPr preferRelativeResize="0"/>
          <p:nvPr/>
        </p:nvPicPr>
        <p:blipFill>
          <a:blip r:embed="rId3">
            <a:alphaModFix/>
          </a:blip>
          <a:stretch>
            <a:fillRect/>
          </a:stretch>
        </p:blipFill>
        <p:spPr>
          <a:xfrm>
            <a:off x="3567525" y="1937875"/>
            <a:ext cx="5104175" cy="2977076"/>
          </a:xfrm>
          <a:prstGeom prst="rect">
            <a:avLst/>
          </a:prstGeom>
          <a:noFill/>
          <a:ln>
            <a:noFill/>
          </a:ln>
        </p:spPr>
      </p:pic>
      <p:sp>
        <p:nvSpPr>
          <p:cNvPr id="169" name="Google Shape;169;p25"/>
          <p:cNvSpPr txBox="1">
            <a:spLocks noGrp="1"/>
          </p:cNvSpPr>
          <p:nvPr>
            <p:ph type="body" idx="1"/>
          </p:nvPr>
        </p:nvSpPr>
        <p:spPr>
          <a:xfrm>
            <a:off x="311700" y="2092000"/>
            <a:ext cx="3255900" cy="2629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There are two or three results on the first page that look good, but most of these aren’t what I’m looking for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Refine, refine, and refine again</a:t>
            </a:r>
            <a:endParaRPr/>
          </a:p>
        </p:txBody>
      </p:sp>
      <p:sp>
        <p:nvSpPr>
          <p:cNvPr id="175" name="Google Shape;175;p26"/>
          <p:cNvSpPr txBox="1">
            <a:spLocks noGrp="1"/>
          </p:cNvSpPr>
          <p:nvPr>
            <p:ph type="body" idx="1"/>
          </p:nvPr>
        </p:nvSpPr>
        <p:spPr>
          <a:xfrm>
            <a:off x="311700" y="1152475"/>
            <a:ext cx="83601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Getting to a set of sources that are exactly what you’re looking for may take a few tries. Play around with different keywords, Boolean Operator combinations, parenthesis, truncation, and quotation marks. Visit the </a:t>
            </a:r>
            <a:r>
              <a:rPr lang="en" u="sng" dirty="0">
                <a:solidFill>
                  <a:schemeClr val="hlink"/>
                </a:solidFill>
                <a:hlinkClick r:id="rId3"/>
              </a:rPr>
              <a:t>Advanced Search Tips</a:t>
            </a:r>
            <a:r>
              <a:rPr lang="en" dirty="0"/>
              <a:t> library page for help</a:t>
            </a:r>
            <a:endParaRPr dirty="0"/>
          </a:p>
          <a:p>
            <a:pPr marL="457200" lvl="0" indent="-342900" algn="l" rtl="0">
              <a:spcBef>
                <a:spcPts val="0"/>
              </a:spcBef>
              <a:spcAft>
                <a:spcPts val="0"/>
              </a:spcAft>
              <a:buSzPts val="1800"/>
              <a:buChar char="●"/>
            </a:pPr>
            <a:r>
              <a:rPr lang="en" dirty="0"/>
              <a:t>You can also get ideas for new keywords based on the articles that </a:t>
            </a:r>
            <a:r>
              <a:rPr lang="en" i="1" dirty="0"/>
              <a:t>are </a:t>
            </a:r>
            <a:r>
              <a:rPr lang="en" dirty="0"/>
              <a:t>relevant. The next slide shows the various searches I did to get to an ideal set of articles: many of the new keywords I tried came from trying to replicate what was in the articles I liked</a:t>
            </a:r>
          </a:p>
          <a:p>
            <a:pPr marL="457200" lvl="0" indent="-342900" algn="l" rtl="0">
              <a:spcBef>
                <a:spcPts val="0"/>
              </a:spcBef>
              <a:spcAft>
                <a:spcPts val="0"/>
              </a:spcAft>
              <a:buSzPts val="1800"/>
              <a:buChar char="●"/>
            </a:pPr>
            <a:r>
              <a:rPr lang="en" dirty="0"/>
              <a:t>After quite a bit of fine-tuning, I was able to create a search string and filter combination that narrowed my results down to 207 </a:t>
            </a:r>
            <a:endParaRPr dirty="0"/>
          </a:p>
        </p:txBody>
      </p:sp>
      <p:sp>
        <p:nvSpPr>
          <p:cNvPr id="176" name="Google Shape;176;p26"/>
          <p:cNvSpPr txBox="1">
            <a:spLocks noGrp="1"/>
          </p:cNvSpPr>
          <p:nvPr>
            <p:ph type="sldNum" idx="12"/>
          </p:nvPr>
        </p:nvSpPr>
        <p:spPr>
          <a:xfrm>
            <a:off x="7911200" y="327425"/>
            <a:ext cx="760500" cy="69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Refinement process</a:t>
            </a:r>
            <a:endParaRPr/>
          </a:p>
        </p:txBody>
      </p:sp>
      <p:sp>
        <p:nvSpPr>
          <p:cNvPr id="182" name="Google Shape;182;p27"/>
          <p:cNvSpPr txBox="1">
            <a:spLocks noGrp="1"/>
          </p:cNvSpPr>
          <p:nvPr>
            <p:ph type="sldNum" idx="12"/>
          </p:nvPr>
        </p:nvSpPr>
        <p:spPr>
          <a:xfrm>
            <a:off x="7911200" y="327425"/>
            <a:ext cx="760500" cy="69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11b</a:t>
            </a:r>
            <a:endParaRPr/>
          </a:p>
        </p:txBody>
      </p:sp>
      <p:sp>
        <p:nvSpPr>
          <p:cNvPr id="183" name="Google Shape;183;p27"/>
          <p:cNvSpPr txBox="1">
            <a:spLocks noGrp="1"/>
          </p:cNvSpPr>
          <p:nvPr>
            <p:ph type="body" idx="1"/>
          </p:nvPr>
        </p:nvSpPr>
        <p:spPr>
          <a:xfrm>
            <a:off x="311700" y="1017725"/>
            <a:ext cx="1965300" cy="377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All filters stayed the same from step 9. </a:t>
            </a:r>
            <a:endParaRPr/>
          </a:p>
          <a:p>
            <a:pPr marL="0" lvl="0" indent="0" algn="l" rtl="0">
              <a:spcBef>
                <a:spcPts val="1200"/>
              </a:spcBef>
              <a:spcAft>
                <a:spcPts val="1200"/>
              </a:spcAft>
              <a:buNone/>
            </a:pPr>
            <a:r>
              <a:rPr lang="en"/>
              <a:t>Some search numbers are missing: I deleted repetitive ones so it’d fit on a slide</a:t>
            </a:r>
            <a:endParaRPr/>
          </a:p>
        </p:txBody>
      </p:sp>
      <p:pic>
        <p:nvPicPr>
          <p:cNvPr id="184" name="Google Shape;184;p27" descr="14 different search attempts are shown, with the number of results each one returned. I played around with adding the keywords community, public services, pedestrian, mobility, and Americans with Disabilities Act. I also tried adding quotation marks and truncation asterisks, and went back and forth on what should be in parenthesis. "/>
          <p:cNvPicPr preferRelativeResize="0"/>
          <p:nvPr/>
        </p:nvPicPr>
        <p:blipFill>
          <a:blip r:embed="rId3">
            <a:alphaModFix/>
          </a:blip>
          <a:stretch>
            <a:fillRect/>
          </a:stretch>
        </p:blipFill>
        <p:spPr>
          <a:xfrm>
            <a:off x="2224443" y="983238"/>
            <a:ext cx="6716232" cy="3846575"/>
          </a:xfrm>
          <a:prstGeom prst="rect">
            <a:avLst/>
          </a:prstGeom>
          <a:noFill/>
          <a:ln>
            <a:noFill/>
          </a:ln>
        </p:spPr>
      </p:pic>
      <p:sp>
        <p:nvSpPr>
          <p:cNvPr id="185" name="Google Shape;185;p27" descr="The final search string is circled. It is (accessib* OR mobility) AND disab* AND public AND &quot;Americans with Disabilities Act&quot;, which gave 207 results"/>
          <p:cNvSpPr/>
          <p:nvPr/>
        </p:nvSpPr>
        <p:spPr>
          <a:xfrm>
            <a:off x="2714400" y="983250"/>
            <a:ext cx="3715200" cy="327000"/>
          </a:xfrm>
          <a:prstGeom prst="ellipse">
            <a:avLst/>
          </a:prstGeom>
          <a:noFill/>
          <a:ln w="31250" cap="flat" cmpd="sng">
            <a:solidFill>
              <a:srgbClr val="FF0000"/>
            </a:solidFill>
            <a:prstDash val="solid"/>
            <a:round/>
            <a:headEnd type="none" w="sm" len="sm"/>
            <a:tailEnd type="none" w="sm" len="sm"/>
          </a:ln>
        </p:spPr>
        <p:txBody>
          <a:bodyPr spcFirstLastPara="1" wrap="square" lIns="74975" tIns="74975" rIns="74975" bIns="74975" anchor="ctr" anchorCtr="0">
            <a:noAutofit/>
          </a:bodyPr>
          <a:lstStyle/>
          <a:p>
            <a:pPr marL="0" lvl="0" indent="0" algn="ctr" rtl="0">
              <a:spcBef>
                <a:spcPts val="0"/>
              </a:spcBef>
              <a:spcAft>
                <a:spcPts val="0"/>
              </a:spcAft>
              <a:buNone/>
            </a:pPr>
            <a:endParaRPr sz="1148">
              <a:latin typeface="Average"/>
              <a:ea typeface="Average"/>
              <a:cs typeface="Average"/>
              <a:sym typeface="Averag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Final search</a:t>
            </a:r>
            <a:endParaRPr/>
          </a:p>
        </p:txBody>
      </p:sp>
      <p:sp>
        <p:nvSpPr>
          <p:cNvPr id="191" name="Google Shape;191;p28"/>
          <p:cNvSpPr txBox="1">
            <a:spLocks noGrp="1"/>
          </p:cNvSpPr>
          <p:nvPr>
            <p:ph type="body" idx="1"/>
          </p:nvPr>
        </p:nvSpPr>
        <p:spPr>
          <a:xfrm>
            <a:off x="311700" y="1152475"/>
            <a:ext cx="83601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It didn’t take as long to do all those searches as you might have thought. It took me about 20 minutes to get from </a:t>
            </a:r>
            <a:r>
              <a:rPr lang="en" i="1"/>
              <a:t>(accessibility OR disability) AND public spaces</a:t>
            </a:r>
            <a:r>
              <a:rPr lang="en"/>
              <a:t> to </a:t>
            </a:r>
            <a:r>
              <a:rPr lang="en" i="1"/>
              <a:t>(accessib* OR mobility) AND disab* AND public AND "Americans with Disabilities Act"</a:t>
            </a:r>
            <a:endParaRPr i="1"/>
          </a:p>
          <a:p>
            <a:pPr marL="457200" lvl="0" indent="-342900" algn="l" rtl="0">
              <a:spcBef>
                <a:spcPts val="0"/>
              </a:spcBef>
              <a:spcAft>
                <a:spcPts val="0"/>
              </a:spcAft>
              <a:buSzPts val="1800"/>
              <a:buChar char="●"/>
            </a:pPr>
            <a:r>
              <a:rPr lang="en"/>
              <a:t>However, I am a professional at this!</a:t>
            </a:r>
            <a:endParaRPr/>
          </a:p>
          <a:p>
            <a:pPr marL="457200" lvl="0" indent="-342900" algn="l" rtl="0">
              <a:spcBef>
                <a:spcPts val="0"/>
              </a:spcBef>
              <a:spcAft>
                <a:spcPts val="0"/>
              </a:spcAft>
              <a:buSzPts val="1800"/>
              <a:buChar char="●"/>
            </a:pPr>
            <a:r>
              <a:rPr lang="en"/>
              <a:t>While you’re still working out the best search string, don’t worry about reading abstracts or evaluating sources. After each search attempt, I only looked at the article titles and brief blurbs on the results page to get an idea of how well the results matched my topic. If more than half the results weren’t quite what I was looking for, I changed the search string</a:t>
            </a:r>
            <a:endParaRPr/>
          </a:p>
        </p:txBody>
      </p:sp>
      <p:sp>
        <p:nvSpPr>
          <p:cNvPr id="192" name="Google Shape;192;p28"/>
          <p:cNvSpPr txBox="1">
            <a:spLocks noGrp="1"/>
          </p:cNvSpPr>
          <p:nvPr>
            <p:ph type="sldNum" idx="12"/>
          </p:nvPr>
        </p:nvSpPr>
        <p:spPr>
          <a:xfrm>
            <a:off x="7911200" y="327425"/>
            <a:ext cx="760500" cy="69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11c</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Evaluating the sources (first round)</a:t>
            </a:r>
            <a:endParaRPr/>
          </a:p>
        </p:txBody>
      </p:sp>
      <p:sp>
        <p:nvSpPr>
          <p:cNvPr id="198" name="Google Shape;198;p29"/>
          <p:cNvSpPr txBox="1">
            <a:spLocks noGrp="1"/>
          </p:cNvSpPr>
          <p:nvPr>
            <p:ph type="body" idx="1"/>
          </p:nvPr>
        </p:nvSpPr>
        <p:spPr>
          <a:xfrm>
            <a:off x="311700" y="1152475"/>
            <a:ext cx="83601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Once you have a set of results that matches your topic idea, it’s time to go through them individually</a:t>
            </a:r>
            <a:endParaRPr/>
          </a:p>
          <a:p>
            <a:pPr marL="457200" lvl="0" indent="-342900" algn="l" rtl="0">
              <a:spcBef>
                <a:spcPts val="0"/>
              </a:spcBef>
              <a:spcAft>
                <a:spcPts val="0"/>
              </a:spcAft>
              <a:buSzPts val="1800"/>
              <a:buChar char="●"/>
            </a:pPr>
            <a:r>
              <a:rPr lang="en"/>
              <a:t>In this initial phase, you only want to look at the abstract, the introduction, and the conclusion/references</a:t>
            </a:r>
            <a:endParaRPr/>
          </a:p>
          <a:p>
            <a:pPr marL="457200" lvl="0" indent="-342900" algn="l" rtl="0">
              <a:spcBef>
                <a:spcPts val="0"/>
              </a:spcBef>
              <a:spcAft>
                <a:spcPts val="0"/>
              </a:spcAft>
              <a:buSzPts val="1800"/>
              <a:buChar char="●"/>
            </a:pPr>
            <a:r>
              <a:rPr lang="en"/>
              <a:t>Check that the source meets all your basic criteria, focuses on your topic, and has a good amount of sources</a:t>
            </a:r>
            <a:endParaRPr/>
          </a:p>
          <a:p>
            <a:pPr marL="914400" lvl="1" indent="-317500" algn="l" rtl="0">
              <a:spcBef>
                <a:spcPts val="0"/>
              </a:spcBef>
              <a:spcAft>
                <a:spcPts val="0"/>
              </a:spcAft>
              <a:buSzPts val="1400"/>
              <a:buChar char="○"/>
            </a:pPr>
            <a:r>
              <a:rPr lang="en"/>
              <a:t>If the source does </a:t>
            </a:r>
            <a:r>
              <a:rPr lang="en" i="1"/>
              <a:t>not </a:t>
            </a:r>
            <a:r>
              <a:rPr lang="en"/>
              <a:t>meet this, leave it and go back to the results page</a:t>
            </a:r>
            <a:endParaRPr/>
          </a:p>
          <a:p>
            <a:pPr marL="914400" lvl="1" indent="-317500" algn="l" rtl="0">
              <a:spcBef>
                <a:spcPts val="0"/>
              </a:spcBef>
              <a:spcAft>
                <a:spcPts val="0"/>
              </a:spcAft>
              <a:buSzPts val="1400"/>
              <a:buChar char="○"/>
            </a:pPr>
            <a:r>
              <a:rPr lang="en"/>
              <a:t>If the source still looks good, move on to the next evaluation step</a:t>
            </a:r>
            <a:endParaRPr/>
          </a:p>
        </p:txBody>
      </p:sp>
      <p:sp>
        <p:nvSpPr>
          <p:cNvPr id="199" name="Google Shape;199;p29"/>
          <p:cNvSpPr txBox="1">
            <a:spLocks noGrp="1"/>
          </p:cNvSpPr>
          <p:nvPr>
            <p:ph type="sldNum" idx="12"/>
          </p:nvPr>
        </p:nvSpPr>
        <p:spPr>
          <a:xfrm>
            <a:off x="7911200" y="327425"/>
            <a:ext cx="760500" cy="69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Evaluating a source (second round)</a:t>
            </a:r>
            <a:endParaRPr/>
          </a:p>
        </p:txBody>
      </p:sp>
      <p:sp>
        <p:nvSpPr>
          <p:cNvPr id="205" name="Google Shape;205;p30"/>
          <p:cNvSpPr txBox="1">
            <a:spLocks noGrp="1"/>
          </p:cNvSpPr>
          <p:nvPr>
            <p:ph type="body" idx="1"/>
          </p:nvPr>
        </p:nvSpPr>
        <p:spPr>
          <a:xfrm>
            <a:off x="311700" y="1152475"/>
            <a:ext cx="83601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If a source meets your requirements from the first evaluation round, skim the whole article to get a better idea of how the article might support your topic</a:t>
            </a:r>
            <a:endParaRPr/>
          </a:p>
          <a:p>
            <a:pPr marL="914400" lvl="1" indent="-317500" algn="l" rtl="0">
              <a:spcBef>
                <a:spcPts val="0"/>
              </a:spcBef>
              <a:spcAft>
                <a:spcPts val="0"/>
              </a:spcAft>
              <a:buSzPts val="1400"/>
              <a:buChar char="○"/>
            </a:pPr>
            <a:r>
              <a:rPr lang="en"/>
              <a:t>You may uncover essential details while skimming the article that didn’t come up in the first evaluation round</a:t>
            </a:r>
            <a:endParaRPr/>
          </a:p>
          <a:p>
            <a:pPr marL="457200" lvl="0" indent="-342900" algn="l" rtl="0">
              <a:spcBef>
                <a:spcPts val="0"/>
              </a:spcBef>
              <a:spcAft>
                <a:spcPts val="0"/>
              </a:spcAft>
              <a:buSzPts val="1800"/>
              <a:buChar char="●"/>
            </a:pPr>
            <a:r>
              <a:rPr lang="en"/>
              <a:t>This round is also where you will use either the CRAAP test or the SIFT method to determine the quality of the source. Visit the </a:t>
            </a:r>
            <a:r>
              <a:rPr lang="en" u="sng">
                <a:solidFill>
                  <a:schemeClr val="hlink"/>
                </a:solidFill>
                <a:hlinkClick r:id="rId3"/>
              </a:rPr>
              <a:t>Evaluating Sources</a:t>
            </a:r>
            <a:r>
              <a:rPr lang="en"/>
              <a:t> library page to learn about these</a:t>
            </a:r>
            <a:endParaRPr/>
          </a:p>
          <a:p>
            <a:pPr marL="457200" lvl="0" indent="-342900" algn="l" rtl="0">
              <a:spcBef>
                <a:spcPts val="0"/>
              </a:spcBef>
              <a:spcAft>
                <a:spcPts val="0"/>
              </a:spcAft>
              <a:buSzPts val="1800"/>
              <a:buChar char="●"/>
            </a:pPr>
            <a:r>
              <a:rPr lang="en"/>
              <a:t>If the source still looks good after a closer look, pass it on to the next evaluation stage</a:t>
            </a:r>
            <a:endParaRPr/>
          </a:p>
        </p:txBody>
      </p:sp>
      <p:sp>
        <p:nvSpPr>
          <p:cNvPr id="206" name="Google Shape;206;p30"/>
          <p:cNvSpPr txBox="1">
            <a:spLocks noGrp="1"/>
          </p:cNvSpPr>
          <p:nvPr>
            <p:ph type="sldNum" idx="12"/>
          </p:nvPr>
        </p:nvSpPr>
        <p:spPr>
          <a:xfrm>
            <a:off x="7911200" y="327425"/>
            <a:ext cx="760500" cy="69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13</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Evaluating a source (final round)</a:t>
            </a:r>
            <a:endParaRPr/>
          </a:p>
        </p:txBody>
      </p:sp>
      <p:sp>
        <p:nvSpPr>
          <p:cNvPr id="212" name="Google Shape;212;p31"/>
          <p:cNvSpPr txBox="1">
            <a:spLocks noGrp="1"/>
          </p:cNvSpPr>
          <p:nvPr>
            <p:ph type="body" idx="1"/>
          </p:nvPr>
        </p:nvSpPr>
        <p:spPr>
          <a:xfrm>
            <a:off x="311700" y="1152475"/>
            <a:ext cx="83601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Once you’ve determined that a source is of good quality, it’s time to actually read the source in its entirety</a:t>
            </a:r>
            <a:endParaRPr/>
          </a:p>
          <a:p>
            <a:pPr marL="457200" lvl="0" indent="-342900" algn="l" rtl="0">
              <a:spcBef>
                <a:spcPts val="0"/>
              </a:spcBef>
              <a:spcAft>
                <a:spcPts val="0"/>
              </a:spcAft>
              <a:buSzPts val="1800"/>
              <a:buChar char="●"/>
            </a:pPr>
            <a:r>
              <a:rPr lang="en"/>
              <a:t>In this final step, you are looking for specific things to pull out for your own paper</a:t>
            </a:r>
            <a:endParaRPr/>
          </a:p>
          <a:p>
            <a:pPr marL="914400" lvl="1" indent="-317500" algn="l" rtl="0">
              <a:spcBef>
                <a:spcPts val="0"/>
              </a:spcBef>
              <a:spcAft>
                <a:spcPts val="0"/>
              </a:spcAft>
              <a:buSzPts val="1400"/>
              <a:buChar char="○"/>
            </a:pPr>
            <a:r>
              <a:rPr lang="en"/>
              <a:t>Does the author provide data that supports your idea? </a:t>
            </a:r>
            <a:endParaRPr/>
          </a:p>
          <a:p>
            <a:pPr marL="914400" lvl="1" indent="-317500" algn="l" rtl="0">
              <a:spcBef>
                <a:spcPts val="0"/>
              </a:spcBef>
              <a:spcAft>
                <a:spcPts val="0"/>
              </a:spcAft>
              <a:buSzPts val="1400"/>
              <a:buChar char="○"/>
            </a:pPr>
            <a:r>
              <a:rPr lang="en"/>
              <a:t>Is there a quote that stands out to you?</a:t>
            </a:r>
            <a:endParaRPr/>
          </a:p>
          <a:p>
            <a:pPr marL="914400" lvl="1" indent="-317500" algn="l" rtl="0">
              <a:spcBef>
                <a:spcPts val="0"/>
              </a:spcBef>
              <a:spcAft>
                <a:spcPts val="0"/>
              </a:spcAft>
              <a:buSzPts val="1400"/>
              <a:buChar char="○"/>
            </a:pPr>
            <a:r>
              <a:rPr lang="en"/>
              <a:t>Do the authors findings or arguments help you develop your topic, ideas, hypothesis, or paper?</a:t>
            </a:r>
            <a:endParaRPr/>
          </a:p>
          <a:p>
            <a:pPr marL="457200" lvl="0" indent="-342900" algn="l" rtl="0">
              <a:spcBef>
                <a:spcPts val="0"/>
              </a:spcBef>
              <a:spcAft>
                <a:spcPts val="0"/>
              </a:spcAft>
              <a:buSzPts val="1800"/>
              <a:buChar char="●"/>
            </a:pPr>
            <a:r>
              <a:rPr lang="en"/>
              <a:t>Cite away! If an argument stands out but isn’t particularly quotable, paraphrase it with a citation afterward</a:t>
            </a:r>
            <a:endParaRPr/>
          </a:p>
        </p:txBody>
      </p:sp>
      <p:sp>
        <p:nvSpPr>
          <p:cNvPr id="213" name="Google Shape;213;p31"/>
          <p:cNvSpPr txBox="1">
            <a:spLocks noGrp="1"/>
          </p:cNvSpPr>
          <p:nvPr>
            <p:ph type="sldNum" idx="12"/>
          </p:nvPr>
        </p:nvSpPr>
        <p:spPr>
          <a:xfrm>
            <a:off x="7911200" y="327425"/>
            <a:ext cx="760500" cy="69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Navigate to Mahoney Library home page</a:t>
            </a:r>
            <a:endParaRPr dirty="0"/>
          </a:p>
        </p:txBody>
      </p:sp>
      <p:sp>
        <p:nvSpPr>
          <p:cNvPr id="67" name="Google Shape;67;p14"/>
          <p:cNvSpPr txBox="1">
            <a:spLocks noGrp="1"/>
          </p:cNvSpPr>
          <p:nvPr>
            <p:ph type="body" idx="1"/>
          </p:nvPr>
        </p:nvSpPr>
        <p:spPr>
          <a:xfrm>
            <a:off x="311700" y="1152475"/>
            <a:ext cx="8360100" cy="34164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Char char="●"/>
            </a:pPr>
            <a:r>
              <a:rPr lang="en" sz="1900" dirty="0"/>
              <a:t>Do a web search for “mahoney library” in Google or your preferred search engine</a:t>
            </a:r>
            <a:endParaRPr sz="1900" dirty="0"/>
          </a:p>
          <a:p>
            <a:pPr marL="914400" lvl="1" indent="-323850" algn="l" rtl="0">
              <a:spcBef>
                <a:spcPts val="0"/>
              </a:spcBef>
              <a:spcAft>
                <a:spcPts val="0"/>
              </a:spcAft>
              <a:buSzPts val="1500"/>
              <a:buChar char="○"/>
            </a:pPr>
            <a:r>
              <a:rPr lang="en" sz="1500" dirty="0"/>
              <a:t>Saint Elizabeth University should be the first result</a:t>
            </a:r>
            <a:endParaRPr sz="1500" dirty="0"/>
          </a:p>
          <a:p>
            <a:pPr marL="457200" lvl="0" indent="-349250" algn="l" rtl="0">
              <a:spcBef>
                <a:spcPts val="0"/>
              </a:spcBef>
              <a:spcAft>
                <a:spcPts val="0"/>
              </a:spcAft>
              <a:buSzPts val="1900"/>
              <a:buChar char="●"/>
            </a:pPr>
            <a:r>
              <a:rPr lang="en" sz="1900" dirty="0"/>
              <a:t>Or, click here: </a:t>
            </a:r>
            <a:r>
              <a:rPr lang="en" sz="1900" u="sng" dirty="0">
                <a:solidFill>
                  <a:schemeClr val="hlink"/>
                </a:solidFill>
                <a:hlinkClick r:id="rId3"/>
              </a:rPr>
              <a:t>https://www.steu.edu/academics/mahoney-library/index.html</a:t>
            </a:r>
            <a:endParaRPr sz="1900" dirty="0"/>
          </a:p>
        </p:txBody>
      </p:sp>
      <p:sp>
        <p:nvSpPr>
          <p:cNvPr id="68" name="Google Shape;68;p14"/>
          <p:cNvSpPr txBox="1">
            <a:spLocks noGrp="1"/>
          </p:cNvSpPr>
          <p:nvPr>
            <p:ph type="sldNum" idx="12"/>
          </p:nvPr>
        </p:nvSpPr>
        <p:spPr>
          <a:xfrm>
            <a:off x="7911200" y="327425"/>
            <a:ext cx="760500" cy="69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pic>
        <p:nvPicPr>
          <p:cNvPr id="69" name="Google Shape;69;p14" descr="The homepage of the Mahoney Library website, with sidebar navigation and a heading saying &quot;Welcome to the Library&quot;"/>
          <p:cNvPicPr preferRelativeResize="0"/>
          <p:nvPr/>
        </p:nvPicPr>
        <p:blipFill>
          <a:blip r:embed="rId4">
            <a:alphaModFix/>
          </a:blip>
          <a:stretch>
            <a:fillRect/>
          </a:stretch>
        </p:blipFill>
        <p:spPr>
          <a:xfrm>
            <a:off x="1946500" y="2618825"/>
            <a:ext cx="5251001" cy="1950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Locate subject resources</a:t>
            </a:r>
            <a:endParaRPr/>
          </a:p>
        </p:txBody>
      </p:sp>
      <p:sp>
        <p:nvSpPr>
          <p:cNvPr id="75" name="Google Shape;75;p15"/>
          <p:cNvSpPr txBox="1">
            <a:spLocks noGrp="1"/>
          </p:cNvSpPr>
          <p:nvPr>
            <p:ph type="body" idx="1"/>
          </p:nvPr>
        </p:nvSpPr>
        <p:spPr>
          <a:xfrm>
            <a:off x="311700" y="1152475"/>
            <a:ext cx="42684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In the sidebar navigation, click on “Subject Guides”</a:t>
            </a:r>
            <a:endParaRPr/>
          </a:p>
        </p:txBody>
      </p:sp>
      <p:sp>
        <p:nvSpPr>
          <p:cNvPr id="76" name="Google Shape;76;p15"/>
          <p:cNvSpPr txBox="1">
            <a:spLocks noGrp="1"/>
          </p:cNvSpPr>
          <p:nvPr>
            <p:ph type="sldNum" idx="12"/>
          </p:nvPr>
        </p:nvSpPr>
        <p:spPr>
          <a:xfrm>
            <a:off x="7911200" y="327425"/>
            <a:ext cx="760500" cy="69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a:t>
            </a:r>
            <a:endParaRPr/>
          </a:p>
        </p:txBody>
      </p:sp>
      <p:pic>
        <p:nvPicPr>
          <p:cNvPr id="77" name="Google Shape;77;p15" descr="The sidebar navigation on the Mahoney Library homepage, showing the different pages available"/>
          <p:cNvPicPr preferRelativeResize="0"/>
          <p:nvPr/>
        </p:nvPicPr>
        <p:blipFill>
          <a:blip r:embed="rId3">
            <a:alphaModFix/>
          </a:blip>
          <a:stretch>
            <a:fillRect/>
          </a:stretch>
        </p:blipFill>
        <p:spPr>
          <a:xfrm>
            <a:off x="4527800" y="1075750"/>
            <a:ext cx="2038667" cy="3820974"/>
          </a:xfrm>
          <a:prstGeom prst="rect">
            <a:avLst/>
          </a:prstGeom>
          <a:noFill/>
          <a:ln>
            <a:noFill/>
          </a:ln>
        </p:spPr>
      </p:pic>
      <p:sp>
        <p:nvSpPr>
          <p:cNvPr id="78" name="Google Shape;78;p15" descr="the subject guide link is circled"/>
          <p:cNvSpPr/>
          <p:nvPr/>
        </p:nvSpPr>
        <p:spPr>
          <a:xfrm>
            <a:off x="4527800" y="2469525"/>
            <a:ext cx="1289700" cy="495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verage"/>
              <a:ea typeface="Average"/>
              <a:cs typeface="Average"/>
              <a:sym typeface="Averag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Click on your subject</a:t>
            </a:r>
            <a:endParaRPr/>
          </a:p>
        </p:txBody>
      </p:sp>
      <p:sp>
        <p:nvSpPr>
          <p:cNvPr id="84" name="Google Shape;84;p16"/>
          <p:cNvSpPr txBox="1">
            <a:spLocks noGrp="1"/>
          </p:cNvSpPr>
          <p:nvPr>
            <p:ph type="body" idx="1"/>
          </p:nvPr>
        </p:nvSpPr>
        <p:spPr>
          <a:xfrm>
            <a:off x="311700" y="1152475"/>
            <a:ext cx="42684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From the sidebar navigation or the subject guide index page, click on the subject that best fits your needs</a:t>
            </a:r>
            <a:endParaRPr/>
          </a:p>
          <a:p>
            <a:pPr marL="457200" lvl="0" indent="-342900" algn="l" rtl="0">
              <a:spcBef>
                <a:spcPts val="0"/>
              </a:spcBef>
              <a:spcAft>
                <a:spcPts val="0"/>
              </a:spcAft>
              <a:buSzPts val="1800"/>
              <a:buChar char="●"/>
            </a:pPr>
            <a:r>
              <a:rPr lang="en"/>
              <a:t>In this example, we will look at sociology</a:t>
            </a:r>
            <a:endParaRPr/>
          </a:p>
        </p:txBody>
      </p:sp>
      <p:sp>
        <p:nvSpPr>
          <p:cNvPr id="85" name="Google Shape;85;p16"/>
          <p:cNvSpPr txBox="1">
            <a:spLocks noGrp="1"/>
          </p:cNvSpPr>
          <p:nvPr>
            <p:ph type="sldNum" idx="12"/>
          </p:nvPr>
        </p:nvSpPr>
        <p:spPr>
          <a:xfrm>
            <a:off x="7911200" y="327425"/>
            <a:ext cx="760500" cy="69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a:t>
            </a:r>
            <a:endParaRPr/>
          </a:p>
        </p:txBody>
      </p:sp>
      <p:pic>
        <p:nvPicPr>
          <p:cNvPr id="86" name="Google Shape;86;p16" descr="The subject guide index page lists out every subject the library has"/>
          <p:cNvPicPr preferRelativeResize="0"/>
          <p:nvPr/>
        </p:nvPicPr>
        <p:blipFill>
          <a:blip r:embed="rId3">
            <a:alphaModFix/>
          </a:blip>
          <a:stretch>
            <a:fillRect/>
          </a:stretch>
        </p:blipFill>
        <p:spPr>
          <a:xfrm>
            <a:off x="4050300" y="2121150"/>
            <a:ext cx="4621400" cy="2447725"/>
          </a:xfrm>
          <a:prstGeom prst="rect">
            <a:avLst/>
          </a:prstGeom>
          <a:noFill/>
          <a:ln>
            <a:noFill/>
          </a:ln>
        </p:spPr>
      </p:pic>
      <p:sp>
        <p:nvSpPr>
          <p:cNvPr id="87" name="Google Shape;87;p16">
            <a:extLst>
              <a:ext uri="{C183D7F6-B498-43B3-948B-1728B52AA6E4}">
                <adec:decorative xmlns:adec="http://schemas.microsoft.com/office/drawing/2017/decorative" val="1"/>
              </a:ext>
            </a:extLst>
          </p:cNvPr>
          <p:cNvSpPr/>
          <p:nvPr/>
        </p:nvSpPr>
        <p:spPr>
          <a:xfrm>
            <a:off x="6265875" y="4176150"/>
            <a:ext cx="898800" cy="2205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verage"/>
              <a:ea typeface="Average"/>
              <a:cs typeface="Average"/>
              <a:sym typeface="Averag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Format of the subject guides (explanation)</a:t>
            </a:r>
            <a:endParaRPr/>
          </a:p>
        </p:txBody>
      </p:sp>
      <p:sp>
        <p:nvSpPr>
          <p:cNvPr id="93" name="Google Shape;93;p17"/>
          <p:cNvSpPr txBox="1">
            <a:spLocks noGrp="1"/>
          </p:cNvSpPr>
          <p:nvPr>
            <p:ph type="body" idx="1"/>
          </p:nvPr>
        </p:nvSpPr>
        <p:spPr>
          <a:xfrm>
            <a:off x="311700" y="1152475"/>
            <a:ext cx="83601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Each subject guide has a few key databases most relevant to the topic at the top of the page</a:t>
            </a:r>
            <a:endParaRPr/>
          </a:p>
          <a:p>
            <a:pPr marL="457200" lvl="0" indent="-342900" algn="l" rtl="0">
              <a:spcBef>
                <a:spcPts val="0"/>
              </a:spcBef>
              <a:spcAft>
                <a:spcPts val="0"/>
              </a:spcAft>
              <a:buSzPts val="1800"/>
              <a:buChar char="●"/>
            </a:pPr>
            <a:r>
              <a:rPr lang="en"/>
              <a:t>Below that are various useful websites - these may be resources on a specific topic within the subject, statistic sites, study resources, or professional organizations</a:t>
            </a:r>
            <a:endParaRPr/>
          </a:p>
          <a:p>
            <a:pPr marL="457200" lvl="0" indent="-342900" algn="l" rtl="0">
              <a:spcBef>
                <a:spcPts val="0"/>
              </a:spcBef>
              <a:spcAft>
                <a:spcPts val="0"/>
              </a:spcAft>
              <a:buSzPts val="1800"/>
              <a:buChar char="●"/>
            </a:pPr>
            <a:r>
              <a:rPr lang="en"/>
              <a:t>Next are additional resources related to the subject, encyclopedias and reference works, links to books and educational videos, and citation style guides</a:t>
            </a:r>
            <a:endParaRPr/>
          </a:p>
        </p:txBody>
      </p:sp>
      <p:sp>
        <p:nvSpPr>
          <p:cNvPr id="94" name="Google Shape;94;p17"/>
          <p:cNvSpPr txBox="1">
            <a:spLocks noGrp="1"/>
          </p:cNvSpPr>
          <p:nvPr>
            <p:ph type="sldNum" idx="12"/>
          </p:nvPr>
        </p:nvSpPr>
        <p:spPr>
          <a:xfrm>
            <a:off x="7911200" y="327425"/>
            <a:ext cx="760500" cy="69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Choose a database</a:t>
            </a:r>
            <a:endParaRPr/>
          </a:p>
        </p:txBody>
      </p:sp>
      <p:sp>
        <p:nvSpPr>
          <p:cNvPr id="100" name="Google Shape;100;p18"/>
          <p:cNvSpPr txBox="1">
            <a:spLocks noGrp="1"/>
          </p:cNvSpPr>
          <p:nvPr>
            <p:ph type="body" idx="1"/>
          </p:nvPr>
        </p:nvSpPr>
        <p:spPr>
          <a:xfrm>
            <a:off x="311700" y="1152475"/>
            <a:ext cx="83601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Each database will have a short description underneath it explaining what kinds of sources it contains. Some will be collections, which search in multiple databases at once</a:t>
            </a:r>
            <a:endParaRPr/>
          </a:p>
          <a:p>
            <a:pPr marL="457200" lvl="0" indent="-342900" algn="l" rtl="0">
              <a:spcBef>
                <a:spcPts val="0"/>
              </a:spcBef>
              <a:spcAft>
                <a:spcPts val="0"/>
              </a:spcAft>
              <a:buSzPts val="1800"/>
              <a:buChar char="●"/>
            </a:pPr>
            <a:r>
              <a:rPr lang="en"/>
              <a:t>Click on the title of whichever database you’d like to search in</a:t>
            </a:r>
            <a:endParaRPr/>
          </a:p>
        </p:txBody>
      </p:sp>
      <p:sp>
        <p:nvSpPr>
          <p:cNvPr id="101" name="Google Shape;101;p18"/>
          <p:cNvSpPr txBox="1">
            <a:spLocks noGrp="1"/>
          </p:cNvSpPr>
          <p:nvPr>
            <p:ph type="sldNum" idx="12"/>
          </p:nvPr>
        </p:nvSpPr>
        <p:spPr>
          <a:xfrm>
            <a:off x="7911200" y="327425"/>
            <a:ext cx="760500" cy="69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5</a:t>
            </a:r>
            <a:endParaRPr/>
          </a:p>
        </p:txBody>
      </p:sp>
      <p:pic>
        <p:nvPicPr>
          <p:cNvPr id="102" name="Google Shape;102;p18" descr="The sociology subject guide has three key databases at the top of the page: the Social Sciences Premium Collection, the Sociological Collection, and ProQuest Research Library on Social Sciences"/>
          <p:cNvPicPr preferRelativeResize="0"/>
          <p:nvPr/>
        </p:nvPicPr>
        <p:blipFill>
          <a:blip r:embed="rId3">
            <a:alphaModFix/>
          </a:blip>
          <a:stretch>
            <a:fillRect/>
          </a:stretch>
        </p:blipFill>
        <p:spPr>
          <a:xfrm>
            <a:off x="1490963" y="2537175"/>
            <a:ext cx="6162074" cy="2031712"/>
          </a:xfrm>
          <a:prstGeom prst="rect">
            <a:avLst/>
          </a:prstGeom>
          <a:noFill/>
          <a:ln>
            <a:noFill/>
          </a:ln>
        </p:spPr>
      </p:pic>
      <p:sp>
        <p:nvSpPr>
          <p:cNvPr id="103" name="Google Shape;103;p18" descr="The link to the ProQuest Social Sciences Premium Collection is circled"/>
          <p:cNvSpPr/>
          <p:nvPr/>
        </p:nvSpPr>
        <p:spPr>
          <a:xfrm>
            <a:off x="1602937" y="2949298"/>
            <a:ext cx="2546700" cy="228300"/>
          </a:xfrm>
          <a:prstGeom prst="ellipse">
            <a:avLst/>
          </a:prstGeom>
          <a:noFill/>
          <a:ln w="34525" cap="flat" cmpd="sng">
            <a:solidFill>
              <a:srgbClr val="FF0000"/>
            </a:solidFill>
            <a:prstDash val="solid"/>
            <a:round/>
            <a:headEnd type="none" w="sm" len="sm"/>
            <a:tailEnd type="none" w="sm" len="sm"/>
          </a:ln>
        </p:spPr>
        <p:txBody>
          <a:bodyPr spcFirstLastPara="1" wrap="square" lIns="82850" tIns="82850" rIns="82850" bIns="82850" anchor="ctr" anchorCtr="0">
            <a:noAutofit/>
          </a:bodyPr>
          <a:lstStyle/>
          <a:p>
            <a:pPr marL="0" lvl="0" indent="0" algn="ctr" rtl="0">
              <a:spcBef>
                <a:spcPts val="0"/>
              </a:spcBef>
              <a:spcAft>
                <a:spcPts val="0"/>
              </a:spcAft>
              <a:buNone/>
            </a:pPr>
            <a:endParaRPr sz="1268">
              <a:latin typeface="Average"/>
              <a:ea typeface="Average"/>
              <a:cs typeface="Average"/>
              <a:sym typeface="Averag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Enter your search terms</a:t>
            </a:r>
            <a:endParaRPr/>
          </a:p>
        </p:txBody>
      </p:sp>
      <p:sp>
        <p:nvSpPr>
          <p:cNvPr id="109" name="Google Shape;109;p19"/>
          <p:cNvSpPr txBox="1">
            <a:spLocks noGrp="1"/>
          </p:cNvSpPr>
          <p:nvPr>
            <p:ph type="body" idx="1"/>
          </p:nvPr>
        </p:nvSpPr>
        <p:spPr>
          <a:xfrm>
            <a:off x="311700" y="1152475"/>
            <a:ext cx="83601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Once in the database, type your search (keywords and Boolean Operators) into the search bar and hit “enter” on your keyboard</a:t>
            </a:r>
            <a:endParaRPr/>
          </a:p>
          <a:p>
            <a:pPr marL="914400" lvl="1" indent="-317500" algn="l" rtl="0">
              <a:spcBef>
                <a:spcPts val="0"/>
              </a:spcBef>
              <a:spcAft>
                <a:spcPts val="0"/>
              </a:spcAft>
              <a:buSzPts val="1400"/>
              <a:buChar char="○"/>
            </a:pPr>
            <a:r>
              <a:rPr lang="en"/>
              <a:t>Visit the </a:t>
            </a:r>
            <a:r>
              <a:rPr lang="en" u="sng">
                <a:solidFill>
                  <a:schemeClr val="hlink"/>
                </a:solidFill>
                <a:hlinkClick r:id="rId3"/>
              </a:rPr>
              <a:t>Advanced Search Tips</a:t>
            </a:r>
            <a:r>
              <a:rPr lang="en"/>
              <a:t> library page for help creating a search </a:t>
            </a:r>
            <a:endParaRPr/>
          </a:p>
          <a:p>
            <a:pPr marL="457200" lvl="0" indent="-342900" algn="l" rtl="0">
              <a:spcBef>
                <a:spcPts val="0"/>
              </a:spcBef>
              <a:spcAft>
                <a:spcPts val="0"/>
              </a:spcAft>
              <a:buSzPts val="1800"/>
              <a:buChar char="●"/>
            </a:pPr>
            <a:r>
              <a:rPr lang="en"/>
              <a:t>In this example, we’ll try to find sources about the accessibility of public spaces for people with disabilities</a:t>
            </a:r>
            <a:endParaRPr/>
          </a:p>
        </p:txBody>
      </p:sp>
      <p:sp>
        <p:nvSpPr>
          <p:cNvPr id="110" name="Google Shape;110;p19"/>
          <p:cNvSpPr txBox="1">
            <a:spLocks noGrp="1"/>
          </p:cNvSpPr>
          <p:nvPr>
            <p:ph type="sldNum" idx="12"/>
          </p:nvPr>
        </p:nvSpPr>
        <p:spPr>
          <a:xfrm>
            <a:off x="7911200" y="327425"/>
            <a:ext cx="760500" cy="69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6</a:t>
            </a:r>
            <a:endParaRPr/>
          </a:p>
        </p:txBody>
      </p:sp>
      <p:pic>
        <p:nvPicPr>
          <p:cNvPr id="111" name="Google Shape;111;p19" descr="We are now in the Social Science Premium Collection database. The search box contains the example search string (accessibility OR disability) AND public. "/>
          <p:cNvPicPr preferRelativeResize="0"/>
          <p:nvPr/>
        </p:nvPicPr>
        <p:blipFill>
          <a:blip r:embed="rId4">
            <a:alphaModFix/>
          </a:blip>
          <a:stretch>
            <a:fillRect/>
          </a:stretch>
        </p:blipFill>
        <p:spPr>
          <a:xfrm>
            <a:off x="694538" y="2941251"/>
            <a:ext cx="7754926" cy="1712975"/>
          </a:xfrm>
          <a:prstGeom prst="rect">
            <a:avLst/>
          </a:prstGeom>
          <a:noFill/>
          <a:ln>
            <a:noFill/>
          </a:ln>
        </p:spPr>
      </p:pic>
      <p:sp>
        <p:nvSpPr>
          <p:cNvPr id="112" name="Google Shape;112;p19">
            <a:extLst>
              <a:ext uri="{C183D7F6-B498-43B3-948B-1728B52AA6E4}">
                <adec:decorative xmlns:adec="http://schemas.microsoft.com/office/drawing/2017/decorative" val="1"/>
              </a:ext>
            </a:extLst>
          </p:cNvPr>
          <p:cNvSpPr/>
          <p:nvPr/>
        </p:nvSpPr>
        <p:spPr>
          <a:xfrm>
            <a:off x="756500" y="3753600"/>
            <a:ext cx="2121900" cy="317700"/>
          </a:xfrm>
          <a:prstGeom prst="ellipse">
            <a:avLst/>
          </a:prstGeom>
          <a:noFill/>
          <a:ln w="34525" cap="flat" cmpd="sng">
            <a:solidFill>
              <a:srgbClr val="FF0000"/>
            </a:solidFill>
            <a:prstDash val="solid"/>
            <a:round/>
            <a:headEnd type="none" w="sm" len="sm"/>
            <a:tailEnd type="none" w="sm" len="sm"/>
          </a:ln>
        </p:spPr>
        <p:txBody>
          <a:bodyPr spcFirstLastPara="1" wrap="square" lIns="82850" tIns="82850" rIns="82850" bIns="82850" anchor="ctr" anchorCtr="0">
            <a:noAutofit/>
          </a:bodyPr>
          <a:lstStyle/>
          <a:p>
            <a:pPr marL="0" lvl="0" indent="0" algn="ctr" rtl="0">
              <a:spcBef>
                <a:spcPts val="0"/>
              </a:spcBef>
              <a:spcAft>
                <a:spcPts val="0"/>
              </a:spcAft>
              <a:buNone/>
            </a:pPr>
            <a:endParaRPr sz="1268">
              <a:latin typeface="Average"/>
              <a:ea typeface="Average"/>
              <a:cs typeface="Average"/>
              <a:sym typeface="Averag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Enter your search terms (alternative)</a:t>
            </a:r>
            <a:endParaRPr/>
          </a:p>
        </p:txBody>
      </p:sp>
      <p:sp>
        <p:nvSpPr>
          <p:cNvPr id="118" name="Google Shape;118;p20"/>
          <p:cNvSpPr txBox="1">
            <a:spLocks noGrp="1"/>
          </p:cNvSpPr>
          <p:nvPr>
            <p:ph type="body" idx="1"/>
          </p:nvPr>
        </p:nvSpPr>
        <p:spPr>
          <a:xfrm>
            <a:off x="311700" y="1152475"/>
            <a:ext cx="5083500" cy="34164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SzPts val="1700"/>
              <a:buChar char="●"/>
            </a:pPr>
            <a:r>
              <a:rPr lang="en" sz="1700" dirty="0"/>
              <a:t>You can also use the advanced search page</a:t>
            </a:r>
            <a:endParaRPr sz="1700" dirty="0"/>
          </a:p>
          <a:p>
            <a:pPr marL="457200" lvl="0" indent="-336550" algn="l" rtl="0">
              <a:spcBef>
                <a:spcPts val="0"/>
              </a:spcBef>
              <a:spcAft>
                <a:spcPts val="0"/>
              </a:spcAft>
              <a:buSzPts val="1700"/>
              <a:buChar char="●"/>
            </a:pPr>
            <a:r>
              <a:rPr lang="en" sz="1700" dirty="0"/>
              <a:t>This can specify where your terms should appear in the results, and apply filters at the same time</a:t>
            </a:r>
            <a:endParaRPr sz="1700" dirty="0"/>
          </a:p>
          <a:p>
            <a:pPr marL="457200" lvl="0" indent="-336550" algn="l" rtl="0">
              <a:spcBef>
                <a:spcPts val="0"/>
              </a:spcBef>
              <a:spcAft>
                <a:spcPts val="0"/>
              </a:spcAft>
              <a:buSzPts val="1700"/>
              <a:buChar char="●"/>
            </a:pPr>
            <a:r>
              <a:rPr lang="en" sz="1700" dirty="0"/>
              <a:t>The search string is created for you, but make sure to put OR clauses on the same line</a:t>
            </a:r>
            <a:endParaRPr sz="1700" dirty="0"/>
          </a:p>
        </p:txBody>
      </p:sp>
      <p:sp>
        <p:nvSpPr>
          <p:cNvPr id="119" name="Google Shape;119;p20"/>
          <p:cNvSpPr txBox="1">
            <a:spLocks noGrp="1"/>
          </p:cNvSpPr>
          <p:nvPr>
            <p:ph type="sldNum" idx="12"/>
          </p:nvPr>
        </p:nvSpPr>
        <p:spPr>
          <a:xfrm>
            <a:off x="7911200" y="327425"/>
            <a:ext cx="760500" cy="69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6b</a:t>
            </a:r>
            <a:endParaRPr/>
          </a:p>
        </p:txBody>
      </p:sp>
      <p:pic>
        <p:nvPicPr>
          <p:cNvPr id="120" name="Google Shape;120;p20" descr="The same image/alt text as the previous slide, but now cropped short to emphasize the advanced search button"/>
          <p:cNvPicPr preferRelativeResize="0"/>
          <p:nvPr/>
        </p:nvPicPr>
        <p:blipFill rotWithShape="1">
          <a:blip r:embed="rId3">
            <a:alphaModFix/>
          </a:blip>
          <a:srcRect r="59919"/>
          <a:stretch/>
        </p:blipFill>
        <p:spPr>
          <a:xfrm>
            <a:off x="5395175" y="1017725"/>
            <a:ext cx="2917748" cy="1608000"/>
          </a:xfrm>
          <a:prstGeom prst="rect">
            <a:avLst/>
          </a:prstGeom>
          <a:noFill/>
          <a:ln>
            <a:noFill/>
          </a:ln>
        </p:spPr>
      </p:pic>
      <p:sp>
        <p:nvSpPr>
          <p:cNvPr id="121" name="Google Shape;121;p20">
            <a:extLst>
              <a:ext uri="{C183D7F6-B498-43B3-948B-1728B52AA6E4}">
                <adec:decorative xmlns:adec="http://schemas.microsoft.com/office/drawing/2017/decorative" val="1"/>
              </a:ext>
            </a:extLst>
          </p:cNvPr>
          <p:cNvSpPr/>
          <p:nvPr/>
        </p:nvSpPr>
        <p:spPr>
          <a:xfrm>
            <a:off x="5971011" y="1323865"/>
            <a:ext cx="747900" cy="279900"/>
          </a:xfrm>
          <a:prstGeom prst="ellipse">
            <a:avLst/>
          </a:prstGeom>
          <a:noFill/>
          <a:ln w="31250" cap="flat" cmpd="sng">
            <a:solidFill>
              <a:srgbClr val="FF0000"/>
            </a:solidFill>
            <a:prstDash val="solid"/>
            <a:round/>
            <a:headEnd type="none" w="sm" len="sm"/>
            <a:tailEnd type="none" w="sm" len="sm"/>
          </a:ln>
        </p:spPr>
        <p:txBody>
          <a:bodyPr spcFirstLastPara="1" wrap="square" lIns="74975" tIns="74975" rIns="74975" bIns="74975" anchor="ctr" anchorCtr="0">
            <a:noAutofit/>
          </a:bodyPr>
          <a:lstStyle/>
          <a:p>
            <a:pPr marL="0" lvl="0" indent="0" algn="ctr" rtl="0">
              <a:spcBef>
                <a:spcPts val="0"/>
              </a:spcBef>
              <a:spcAft>
                <a:spcPts val="0"/>
              </a:spcAft>
              <a:buNone/>
            </a:pPr>
            <a:endParaRPr sz="1148">
              <a:latin typeface="Average"/>
              <a:ea typeface="Average"/>
              <a:cs typeface="Average"/>
              <a:sym typeface="Average"/>
            </a:endParaRPr>
          </a:p>
        </p:txBody>
      </p:sp>
      <p:pic>
        <p:nvPicPr>
          <p:cNvPr id="122" name="Google Shape;122;p20" descr="The advanced search screen for ProQuest, with separate text boxes for each keyword or phrase, and options to choose which boolean operator should go before each keyword. There is also an option to select &quot;full text only&quot; or &quot;peer-reviewed&quot;"/>
          <p:cNvPicPr preferRelativeResize="0"/>
          <p:nvPr/>
        </p:nvPicPr>
        <p:blipFill>
          <a:blip r:embed="rId4">
            <a:alphaModFix/>
          </a:blip>
          <a:stretch>
            <a:fillRect/>
          </a:stretch>
        </p:blipFill>
        <p:spPr>
          <a:xfrm>
            <a:off x="793500" y="2780300"/>
            <a:ext cx="7557010" cy="2260996"/>
          </a:xfrm>
          <a:prstGeom prst="rect">
            <a:avLst/>
          </a:prstGeom>
          <a:noFill/>
          <a:ln>
            <a:noFill/>
          </a:ln>
        </p:spPr>
      </p:pic>
      <p:sp>
        <p:nvSpPr>
          <p:cNvPr id="123" name="Google Shape;123;p20">
            <a:extLst>
              <a:ext uri="{C183D7F6-B498-43B3-948B-1728B52AA6E4}">
                <adec:decorative xmlns:adec="http://schemas.microsoft.com/office/drawing/2017/decorative" val="1"/>
              </a:ext>
            </a:extLst>
          </p:cNvPr>
          <p:cNvSpPr/>
          <p:nvPr/>
        </p:nvSpPr>
        <p:spPr>
          <a:xfrm>
            <a:off x="7911200" y="4671600"/>
            <a:ext cx="480300" cy="322500"/>
          </a:xfrm>
          <a:prstGeom prst="ellipse">
            <a:avLst/>
          </a:prstGeom>
          <a:noFill/>
          <a:ln w="32625" cap="flat" cmpd="sng">
            <a:solidFill>
              <a:srgbClr val="FF0000"/>
            </a:solidFill>
            <a:prstDash val="solid"/>
            <a:round/>
            <a:headEnd type="none" w="sm" len="sm"/>
            <a:tailEnd type="none" w="sm" len="sm"/>
          </a:ln>
        </p:spPr>
        <p:txBody>
          <a:bodyPr spcFirstLastPara="1" wrap="square" lIns="78275" tIns="78275" rIns="78275" bIns="78275" anchor="ctr" anchorCtr="0">
            <a:noAutofit/>
          </a:bodyPr>
          <a:lstStyle/>
          <a:p>
            <a:pPr marL="0" lvl="0" indent="0" algn="ctr" rtl="0">
              <a:spcBef>
                <a:spcPts val="0"/>
              </a:spcBef>
              <a:spcAft>
                <a:spcPts val="0"/>
              </a:spcAft>
              <a:buNone/>
            </a:pPr>
            <a:endParaRPr sz="1198">
              <a:latin typeface="Average"/>
              <a:ea typeface="Average"/>
              <a:cs typeface="Average"/>
              <a:sym typeface="Averag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View results</a:t>
            </a:r>
            <a:endParaRPr/>
          </a:p>
        </p:txBody>
      </p:sp>
      <p:sp>
        <p:nvSpPr>
          <p:cNvPr id="130" name="Google Shape;130;p21"/>
          <p:cNvSpPr txBox="1">
            <a:spLocks noGrp="1"/>
          </p:cNvSpPr>
          <p:nvPr>
            <p:ph type="body" idx="1"/>
          </p:nvPr>
        </p:nvSpPr>
        <p:spPr>
          <a:xfrm>
            <a:off x="311700" y="1152475"/>
            <a:ext cx="83601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Once you click “search”, the database will return all sources it has that fit your terms - our example search returned 481,698 results</a:t>
            </a:r>
            <a:endParaRPr/>
          </a:p>
        </p:txBody>
      </p:sp>
      <p:sp>
        <p:nvSpPr>
          <p:cNvPr id="131" name="Google Shape;131;p21"/>
          <p:cNvSpPr txBox="1">
            <a:spLocks noGrp="1"/>
          </p:cNvSpPr>
          <p:nvPr>
            <p:ph type="sldNum" idx="12"/>
          </p:nvPr>
        </p:nvSpPr>
        <p:spPr>
          <a:xfrm>
            <a:off x="7911200" y="327425"/>
            <a:ext cx="760500" cy="69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7</a:t>
            </a:r>
            <a:endParaRPr/>
          </a:p>
        </p:txBody>
      </p:sp>
      <p:pic>
        <p:nvPicPr>
          <p:cNvPr id="132" name="Google Shape;132;p21" descr="The search results page for our example search (accessibility OR disability) AND public. It shows the number of results, the first two results of the search, and the filters sidebar"/>
          <p:cNvPicPr preferRelativeResize="0"/>
          <p:nvPr/>
        </p:nvPicPr>
        <p:blipFill>
          <a:blip r:embed="rId3">
            <a:alphaModFix/>
          </a:blip>
          <a:stretch>
            <a:fillRect/>
          </a:stretch>
        </p:blipFill>
        <p:spPr>
          <a:xfrm>
            <a:off x="1856075" y="1934200"/>
            <a:ext cx="5563950" cy="3046550"/>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1193</Words>
  <Application>Microsoft Office PowerPoint</Application>
  <PresentationFormat>On-screen Show (16:9)</PresentationFormat>
  <Paragraphs>88</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Average</vt:lpstr>
      <vt:lpstr>Arial</vt:lpstr>
      <vt:lpstr>Oswald</vt:lpstr>
      <vt:lpstr>Slate</vt:lpstr>
      <vt:lpstr>Step-by-Step Guide to Research</vt:lpstr>
      <vt:lpstr>Navigate to Mahoney Library home page</vt:lpstr>
      <vt:lpstr>Locate subject resources</vt:lpstr>
      <vt:lpstr>Click on your subject</vt:lpstr>
      <vt:lpstr>Format of the subject guides (explanation)</vt:lpstr>
      <vt:lpstr>Choose a database</vt:lpstr>
      <vt:lpstr>Enter your search terms</vt:lpstr>
      <vt:lpstr>Enter your search terms (alternative)</vt:lpstr>
      <vt:lpstr>View results</vt:lpstr>
      <vt:lpstr>Apply filters</vt:lpstr>
      <vt:lpstr>Advanced search screen with filters</vt:lpstr>
      <vt:lpstr>View results</vt:lpstr>
      <vt:lpstr>Refine your search</vt:lpstr>
      <vt:lpstr>Refine, refine, and refine again</vt:lpstr>
      <vt:lpstr>Refinement process</vt:lpstr>
      <vt:lpstr>Final search</vt:lpstr>
      <vt:lpstr>Evaluating the sources (first round)</vt:lpstr>
      <vt:lpstr>Evaluating a source (second round)</vt:lpstr>
      <vt:lpstr>Evaluating a source (final round)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Step-by-Step Guide to Research</dc:title>
  <dc:creator>Jessica Cowden</dc:creator>
  <cp:lastModifiedBy>Jessica Cowden</cp:lastModifiedBy>
  <cp:revision>3</cp:revision>
  <dcterms:modified xsi:type="dcterms:W3CDTF">2025-09-17T13:42:37Z</dcterms:modified>
</cp:coreProperties>
</file>